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6" r:id="rId7"/>
    <p:sldId id="263" r:id="rId8"/>
    <p:sldId id="264" r:id="rId9"/>
    <p:sldId id="265"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ario invitado" userId="URN:SPO:ANON#FF8D8EFAEDD8AAF52BDEAFE976CFD3A8340070D872461058CC8D1D826055874E" providerId="AD" clId="Web-{70608182-D9CB-4AA4-89B4-29FE292168DF}"/>
    <pc:docChg chg="modSld">
      <pc:chgData name="Usuario invitado" userId="URN:SPO:ANON#FF8D8EFAEDD8AAF52BDEAFE976CFD3A8340070D872461058CC8D1D826055874E" providerId="AD" clId="Web-{70608182-D9CB-4AA4-89B4-29FE292168DF}" dt="2018-03-22T16:07:16.472" v="5"/>
      <pc:docMkLst>
        <pc:docMk/>
      </pc:docMkLst>
      <pc:sldChg chg="modSp">
        <pc:chgData name="Usuario invitado" userId="URN:SPO:ANON#FF8D8EFAEDD8AAF52BDEAFE976CFD3A8340070D872461058CC8D1D826055874E" providerId="AD" clId="Web-{70608182-D9CB-4AA4-89B4-29FE292168DF}" dt="2018-03-22T16:07:16.472" v="4"/>
        <pc:sldMkLst>
          <pc:docMk/>
          <pc:sldMk cId="0" sldId="265"/>
        </pc:sldMkLst>
        <pc:spChg chg="mod">
          <ac:chgData name="Usuario invitado" userId="URN:SPO:ANON#FF8D8EFAEDD8AAF52BDEAFE976CFD3A8340070D872461058CC8D1D826055874E" providerId="AD" clId="Web-{70608182-D9CB-4AA4-89B4-29FE292168DF}" dt="2018-03-22T16:07:16.472" v="4"/>
          <ac:spMkLst>
            <pc:docMk/>
            <pc:sldMk cId="0" sldId="265"/>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7A847CFC-816F-41D0-AAC0-9BF4FEBC753E}" type="datetimeFigureOut">
              <a:rPr lang="es-ES" smtClean="0"/>
              <a:pPr/>
              <a:t>22/03/2018</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22/03/2018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22/03/2018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22/03/2018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7" name="6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22/03/2018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22/03/2018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8" name="7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22/03/2018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A847CFC-816F-41D0-AAC0-9BF4FEBC753E}" type="datetimeFigureOut">
              <a:rPr lang="es-ES" smtClean="0"/>
              <a:pPr/>
              <a:t>22/03/2018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6" name="5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22/03/2018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p>
            <a:fld id="{7A847CFC-816F-41D0-AAC0-9BF4FEBC753E}" type="datetimeFigureOut">
              <a:rPr lang="es-ES" smtClean="0"/>
              <a:pPr/>
              <a:t>22/03/2018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7A847CFC-816F-41D0-AAC0-9BF4FEBC753E}" type="datetimeFigureOut">
              <a:rPr lang="es-ES" smtClean="0"/>
              <a:pPr/>
              <a:t>22/03/2018</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32FADFE-3B8F-471C-ABF0-DBC7717ECBBC}"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A847CFC-816F-41D0-AAC0-9BF4FEBC753E}" type="datetimeFigureOut">
              <a:rPr lang="es-ES" smtClean="0"/>
              <a:pPr/>
              <a:t>22/03/2018</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412777"/>
            <a:ext cx="7772400" cy="2187674"/>
          </a:xfrm>
        </p:spPr>
        <p:txBody>
          <a:bodyPr>
            <a:noAutofit/>
          </a:bodyPr>
          <a:lstStyle/>
          <a:p>
            <a:r>
              <a:rPr lang="es-MX" sz="3200" dirty="0">
                <a:latin typeface="Arial" pitchFamily="34" charset="0"/>
                <a:cs typeface="Arial" pitchFamily="34" charset="0"/>
              </a:rPr>
              <a:t>EXPERIENCIA</a:t>
            </a:r>
            <a:br>
              <a:rPr lang="es-MX" sz="3200" dirty="0">
                <a:latin typeface="Arial" pitchFamily="34" charset="0"/>
                <a:cs typeface="Arial" pitchFamily="34" charset="0"/>
              </a:rPr>
            </a:br>
            <a:r>
              <a:rPr lang="es-MX" sz="3200" dirty="0">
                <a:latin typeface="Arial" pitchFamily="34" charset="0"/>
                <a:cs typeface="Arial" pitchFamily="34" charset="0"/>
              </a:rPr>
              <a:t>DE UNA EDUCACIÓN INTERCULTURAL E INCLUYENTE</a:t>
            </a:r>
          </a:p>
        </p:txBody>
      </p:sp>
      <p:sp>
        <p:nvSpPr>
          <p:cNvPr id="3" name="2 Subtítulo"/>
          <p:cNvSpPr>
            <a:spLocks noGrp="1"/>
          </p:cNvSpPr>
          <p:nvPr>
            <p:ph type="subTitle" idx="1"/>
          </p:nvPr>
        </p:nvSpPr>
        <p:spPr/>
        <p:txBody>
          <a:bodyPr>
            <a:normAutofit/>
          </a:bodyPr>
          <a:lstStyle/>
          <a:p>
            <a:r>
              <a:rPr lang="es-MX" sz="3600" dirty="0">
                <a:latin typeface="Arial" pitchFamily="34" charset="0"/>
                <a:cs typeface="Arial" pitchFamily="34" charset="0"/>
              </a:rPr>
              <a:t>Secundaria “</a:t>
            </a:r>
            <a:r>
              <a:rPr lang="es-MX" sz="3600" dirty="0" err="1">
                <a:latin typeface="Arial" pitchFamily="34" charset="0"/>
                <a:cs typeface="Arial" pitchFamily="34" charset="0"/>
              </a:rPr>
              <a:t>Tatuutsi</a:t>
            </a:r>
            <a:r>
              <a:rPr lang="es-MX" sz="3600" dirty="0">
                <a:latin typeface="Arial" pitchFamily="34" charset="0"/>
                <a:cs typeface="Arial" pitchFamily="34" charset="0"/>
              </a:rPr>
              <a:t> </a:t>
            </a:r>
            <a:r>
              <a:rPr lang="es-MX" sz="3600" dirty="0" err="1">
                <a:latin typeface="Arial" pitchFamily="34" charset="0"/>
                <a:cs typeface="Arial" pitchFamily="34" charset="0"/>
              </a:rPr>
              <a:t>Maxakwaxi</a:t>
            </a:r>
            <a:r>
              <a:rPr lang="es-MX" sz="3600" dirty="0">
                <a:latin typeface="Arial" pitchFamily="34" charset="0"/>
                <a:cs typeface="Arial" pitchFamily="34" charset="0"/>
              </a:rPr>
              <a:t>”</a:t>
            </a:r>
          </a:p>
          <a:p>
            <a:r>
              <a:rPr lang="es-MX" sz="2800" i="1" dirty="0">
                <a:latin typeface="Arial" pitchFamily="34" charset="0"/>
                <a:cs typeface="Arial" pitchFamily="34" charset="0"/>
              </a:rPr>
              <a:t>(Nuestro Abuelo Cola de venado)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 COBAEJ\Documents\Presentación - Patzcuaro Michoacan 8 de marzo 2018\100_3101.JPG"/>
          <p:cNvPicPr>
            <a:picLocks noGrp="1" noChangeAspect="1" noChangeArrowheads="1"/>
          </p:cNvPicPr>
          <p:nvPr>
            <p:ph idx="1"/>
          </p:nvPr>
        </p:nvPicPr>
        <p:blipFill>
          <a:blip r:embed="rId2" cstate="print"/>
          <a:srcRect/>
          <a:stretch>
            <a:fillRect/>
          </a:stretch>
        </p:blipFill>
        <p:spPr bwMode="auto">
          <a:xfrm>
            <a:off x="2195736" y="2132856"/>
            <a:ext cx="4993784" cy="3024336"/>
          </a:xfrm>
          <a:prstGeom prst="rect">
            <a:avLst/>
          </a:prstGeom>
          <a:noFill/>
        </p:spPr>
      </p:pic>
      <p:sp>
        <p:nvSpPr>
          <p:cNvPr id="2" name="1 Título"/>
          <p:cNvSpPr>
            <a:spLocks noGrp="1"/>
          </p:cNvSpPr>
          <p:nvPr>
            <p:ph type="title"/>
          </p:nvPr>
        </p:nvSpPr>
        <p:spPr/>
        <p:txBody>
          <a:bodyPr>
            <a:normAutofit fontScale="90000"/>
          </a:bodyPr>
          <a:lstStyle/>
          <a:p>
            <a:r>
              <a:rPr lang="es-MX" dirty="0"/>
              <a:t> Instalaciones de la Secundaria </a:t>
            </a:r>
            <a:r>
              <a:rPr lang="es-MX" dirty="0" err="1"/>
              <a:t>Tatuutsi</a:t>
            </a:r>
            <a:r>
              <a:rPr lang="es-MX" dirty="0"/>
              <a:t> </a:t>
            </a:r>
            <a:r>
              <a:rPr lang="es-MX" dirty="0" err="1"/>
              <a:t>Maxakwaxi</a:t>
            </a:r>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MX" dirty="0"/>
              <a:t>Debido a la falta de apoyo del Gobierno, los docentes, Directivos, Padres de Familias, alumnos iniciaron la Construcción de este Centro Educativo en el año de 1991, hasta lograr las instalaciones actuales.</a:t>
            </a:r>
          </a:p>
          <a:p>
            <a:r>
              <a:rPr lang="es-MX" dirty="0"/>
              <a:t>A demás, diseñaron algunos programas propias de la Comunidad con el fin de Conservar, Fortalecer y Fomentar nuestra Cultura </a:t>
            </a:r>
            <a:r>
              <a:rPr lang="es-MX" dirty="0" err="1"/>
              <a:t>Wixarika</a:t>
            </a:r>
            <a:r>
              <a:rPr lang="es-MX" dirty="0"/>
              <a:t> y al mismo tiempo ser autosuficientes.  </a:t>
            </a:r>
          </a:p>
        </p:txBody>
      </p:sp>
      <p:sp>
        <p:nvSpPr>
          <p:cNvPr id="2" name="1 Título"/>
          <p:cNvSpPr>
            <a:spLocks noGrp="1"/>
          </p:cNvSpPr>
          <p:nvPr>
            <p:ph type="title"/>
          </p:nvPr>
        </p:nvSpPr>
        <p:spPr/>
        <p:txBody>
          <a:bodyPr>
            <a:normAutofit fontScale="90000"/>
          </a:bodyPr>
          <a:lstStyle/>
          <a:p>
            <a:r>
              <a:rPr lang="es-MX" dirty="0"/>
              <a:t>Construcción de las Instalaciones y Programas propias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r>
              <a:rPr lang="es-MX" dirty="0"/>
              <a:t>Además de los programas oficiales, en esta Secundaria se imparten programas propias que son: </a:t>
            </a:r>
            <a:r>
              <a:rPr lang="es-MX" b="1" dirty="0">
                <a:latin typeface="Arial" pitchFamily="34" charset="0"/>
                <a:cs typeface="Arial" pitchFamily="34" charset="0"/>
              </a:rPr>
              <a:t>Cultura</a:t>
            </a:r>
            <a:r>
              <a:rPr lang="es-MX" b="1" dirty="0"/>
              <a:t> </a:t>
            </a:r>
            <a:r>
              <a:rPr lang="es-MX" b="1" dirty="0" err="1"/>
              <a:t>Wixarika</a:t>
            </a:r>
            <a:r>
              <a:rPr lang="es-MX" b="1" dirty="0"/>
              <a:t>, Gramática </a:t>
            </a:r>
            <a:r>
              <a:rPr lang="es-MX" b="1" dirty="0" err="1"/>
              <a:t>Wixarika</a:t>
            </a:r>
            <a:r>
              <a:rPr lang="es-MX" b="1" dirty="0"/>
              <a:t>, Derechos Indígenas y Artesanías</a:t>
            </a:r>
            <a:r>
              <a:rPr lang="es-MX" dirty="0"/>
              <a:t>( que van dirigido a la preservación y fortalecimiento de la Identidad </a:t>
            </a:r>
            <a:r>
              <a:rPr lang="es-MX" dirty="0" err="1"/>
              <a:t>Wixarika</a:t>
            </a:r>
            <a:r>
              <a:rPr lang="es-MX" dirty="0"/>
              <a:t>).</a:t>
            </a:r>
          </a:p>
          <a:p>
            <a:endParaRPr lang="es-MX" dirty="0"/>
          </a:p>
          <a:p>
            <a:r>
              <a:rPr lang="es-MX" dirty="0"/>
              <a:t>Y </a:t>
            </a:r>
            <a:r>
              <a:rPr lang="es-MX" b="1" dirty="0"/>
              <a:t>Carpintería, Hortaliza y Panadería</a:t>
            </a:r>
            <a:r>
              <a:rPr lang="es-MX" dirty="0"/>
              <a:t>, dirigido a la enseñanza-aprendizaje, y a la vez los alumnos y alumnas egresen con una capacitación para el trabajo.</a:t>
            </a:r>
          </a:p>
          <a:p>
            <a:r>
              <a:rPr lang="es-MX" dirty="0"/>
              <a:t>De aquí que los programas este contextualizados de acuerdo a las necesidades culturales y sociales de la Región </a:t>
            </a:r>
            <a:r>
              <a:rPr lang="es-MX" dirty="0" err="1"/>
              <a:t>Wixarika</a:t>
            </a:r>
            <a:r>
              <a:rPr lang="es-MX" dirty="0"/>
              <a:t>.</a:t>
            </a:r>
          </a:p>
        </p:txBody>
      </p:sp>
      <p:sp>
        <p:nvSpPr>
          <p:cNvPr id="2" name="1 Título"/>
          <p:cNvSpPr>
            <a:spLocks noGrp="1"/>
          </p:cNvSpPr>
          <p:nvPr>
            <p:ph type="title"/>
          </p:nvPr>
        </p:nvSpPr>
        <p:spPr/>
        <p:txBody>
          <a:bodyPr>
            <a:normAutofit fontScale="90000"/>
          </a:bodyPr>
          <a:lstStyle/>
          <a:p>
            <a:r>
              <a:rPr lang="es-MX" dirty="0"/>
              <a:t>Programas propias de la Comunidad y Oficiales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MX" dirty="0"/>
              <a:t>Hasta el momento, </a:t>
            </a:r>
            <a:r>
              <a:rPr lang="es-MX" i="1" dirty="0" err="1"/>
              <a:t>Tatuutsi</a:t>
            </a:r>
            <a:r>
              <a:rPr lang="es-MX" i="1" dirty="0"/>
              <a:t> </a:t>
            </a:r>
            <a:r>
              <a:rPr lang="es-MX" i="1" dirty="0" err="1"/>
              <a:t>Maxakwaxi</a:t>
            </a:r>
            <a:r>
              <a:rPr lang="es-MX" dirty="0"/>
              <a:t>, ha sido un ejemplo de muchas otras escuelas que están surgiendo actualmente, y que se van consolidando poco a poco, sobre todo de nivel Secundaria y Bachillerato. </a:t>
            </a:r>
          </a:p>
          <a:p>
            <a:pPr algn="just"/>
            <a:r>
              <a:rPr lang="es-MX" dirty="0"/>
              <a:t>Tal es el caso de la </a:t>
            </a:r>
            <a:r>
              <a:rPr lang="es-MX" b="1" dirty="0"/>
              <a:t>Red CEIWYNA(Centros Educativos Interculturales </a:t>
            </a:r>
            <a:r>
              <a:rPr lang="es-MX" b="1" i="1" dirty="0" err="1"/>
              <a:t>Wixaritari</a:t>
            </a:r>
            <a:r>
              <a:rPr lang="es-MX" b="1" dirty="0"/>
              <a:t> y </a:t>
            </a:r>
            <a:r>
              <a:rPr lang="es-MX" b="1" i="1" dirty="0" err="1"/>
              <a:t>Na´ayeri</a:t>
            </a:r>
            <a:r>
              <a:rPr lang="es-MX" b="1" dirty="0"/>
              <a:t>)</a:t>
            </a:r>
            <a:r>
              <a:rPr lang="es-MX" dirty="0"/>
              <a:t>, conformados por Secundarias y Bachilleratos de los Estados de Jalisco, Nayarit y Durango.</a:t>
            </a:r>
          </a:p>
          <a:p>
            <a:endParaRPr lang="es-MX" dirty="0"/>
          </a:p>
        </p:txBody>
      </p:sp>
      <p:sp>
        <p:nvSpPr>
          <p:cNvPr id="3" name="2 Título"/>
          <p:cNvSpPr>
            <a:spLocks noGrp="1"/>
          </p:cNvSpPr>
          <p:nvPr>
            <p:ph type="title"/>
          </p:nvPr>
        </p:nvSpPr>
        <p:spPr/>
        <p:txBody>
          <a:bodyPr>
            <a:normAutofit fontScale="90000"/>
          </a:bodyPr>
          <a:lstStyle/>
          <a:p>
            <a:r>
              <a:rPr lang="es-MX" dirty="0"/>
              <a:t>La Secundaria </a:t>
            </a:r>
            <a:r>
              <a:rPr lang="es-MX" dirty="0" err="1"/>
              <a:t>Tatuutsi</a:t>
            </a:r>
            <a:r>
              <a:rPr lang="es-MX" dirty="0"/>
              <a:t> </a:t>
            </a:r>
            <a:r>
              <a:rPr lang="es-MX" dirty="0" err="1"/>
              <a:t>Maxakwaxi</a:t>
            </a:r>
            <a:r>
              <a:rPr lang="es-MX" dirty="0"/>
              <a:t> </a:t>
            </a:r>
            <a:br>
              <a:rPr lang="es-MX" dirty="0"/>
            </a:br>
            <a:r>
              <a:rPr lang="es-MX" dirty="0"/>
              <a:t>como ejemplo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MX" dirty="0"/>
              <a:t>Actualmente creo que nuestra labor como docentes, es implementar una educación incluyente, donde el impedimento ya no sea por raza, color, creencia, etnia, capacidades diferentes, sexo, condición social, lengua, entre otras, </a:t>
            </a:r>
          </a:p>
          <a:p>
            <a:r>
              <a:rPr lang="es-MX" dirty="0"/>
              <a:t>Ya que atenta contra la dignidad humana.</a:t>
            </a:r>
          </a:p>
          <a:p>
            <a:endParaRPr lang="es-MX" dirty="0"/>
          </a:p>
        </p:txBody>
      </p:sp>
      <p:sp>
        <p:nvSpPr>
          <p:cNvPr id="3" name="2 Título"/>
          <p:cNvSpPr>
            <a:spLocks noGrp="1"/>
          </p:cNvSpPr>
          <p:nvPr>
            <p:ph type="title"/>
          </p:nvPr>
        </p:nvSpPr>
        <p:spPr/>
        <p:txBody>
          <a:bodyPr/>
          <a:lstStyle/>
          <a:p>
            <a:r>
              <a:rPr lang="es-MX" dirty="0"/>
              <a:t>Conclusión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a:t>IMAGENES</a:t>
            </a:r>
          </a:p>
        </p:txBody>
      </p:sp>
      <p:pic>
        <p:nvPicPr>
          <p:cNvPr id="3074" name="Picture 2" descr="C:\Users\Usuario COBAEJ\Documents\Presentación - Patzcuaro Michoacan 8 de marzo 2018\5to. Encuentro de la Red CEIWYNA en SMH, los días 18,19 de enero 2018.jpg"/>
          <p:cNvPicPr>
            <a:picLocks noGrp="1" noChangeAspect="1" noChangeArrowheads="1"/>
          </p:cNvPicPr>
          <p:nvPr>
            <p:ph idx="1"/>
          </p:nvPr>
        </p:nvPicPr>
        <p:blipFill>
          <a:blip r:embed="rId2" cstate="print"/>
          <a:srcRect/>
          <a:stretch>
            <a:fillRect/>
          </a:stretch>
        </p:blipFill>
        <p:spPr bwMode="auto">
          <a:xfrm>
            <a:off x="971600" y="1412776"/>
            <a:ext cx="3240360" cy="1944216"/>
          </a:xfrm>
          <a:prstGeom prst="rect">
            <a:avLst/>
          </a:prstGeom>
          <a:noFill/>
        </p:spPr>
      </p:pic>
      <p:pic>
        <p:nvPicPr>
          <p:cNvPr id="3075" name="Picture 3" descr="C:\Users\Usuario COBAEJ\Documents\Presentación - Patzcuaro Michoacan 8 de marzo 2018\20170301_105512.jpg"/>
          <p:cNvPicPr>
            <a:picLocks noChangeAspect="1" noChangeArrowheads="1"/>
          </p:cNvPicPr>
          <p:nvPr/>
        </p:nvPicPr>
        <p:blipFill>
          <a:blip r:embed="rId3" cstate="print"/>
          <a:srcRect/>
          <a:stretch>
            <a:fillRect/>
          </a:stretch>
        </p:blipFill>
        <p:spPr bwMode="auto">
          <a:xfrm>
            <a:off x="1043608" y="3717032"/>
            <a:ext cx="3240360" cy="2232248"/>
          </a:xfrm>
          <a:prstGeom prst="rect">
            <a:avLst/>
          </a:prstGeom>
          <a:noFill/>
        </p:spPr>
      </p:pic>
      <p:pic>
        <p:nvPicPr>
          <p:cNvPr id="3076" name="Picture 4" descr="C:\Users\Usuario COBAEJ\Documents\Presentación - Patzcuaro Michoacan 8 de marzo 2018\20161130_101550.jpg"/>
          <p:cNvPicPr>
            <a:picLocks noChangeAspect="1" noChangeArrowheads="1"/>
          </p:cNvPicPr>
          <p:nvPr/>
        </p:nvPicPr>
        <p:blipFill>
          <a:blip r:embed="rId4" cstate="print"/>
          <a:srcRect/>
          <a:stretch>
            <a:fillRect/>
          </a:stretch>
        </p:blipFill>
        <p:spPr bwMode="auto">
          <a:xfrm>
            <a:off x="4860032" y="1196752"/>
            <a:ext cx="3384376" cy="2088232"/>
          </a:xfrm>
          <a:prstGeom prst="rect">
            <a:avLst/>
          </a:prstGeom>
          <a:noFill/>
        </p:spPr>
      </p:pic>
      <p:pic>
        <p:nvPicPr>
          <p:cNvPr id="3077" name="Picture 5" descr="C:\Users\Usuario COBAEJ\Documents\Presentación - Patzcuaro Michoacan 8 de marzo 2018\20170301_103135 (2).jpg"/>
          <p:cNvPicPr>
            <a:picLocks noChangeAspect="1" noChangeArrowheads="1"/>
          </p:cNvPicPr>
          <p:nvPr/>
        </p:nvPicPr>
        <p:blipFill>
          <a:blip r:embed="rId5" cstate="print"/>
          <a:srcRect/>
          <a:stretch>
            <a:fillRect/>
          </a:stretch>
        </p:blipFill>
        <p:spPr bwMode="auto">
          <a:xfrm>
            <a:off x="5292080" y="3645024"/>
            <a:ext cx="3024336" cy="208823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a:t>IMAGENES</a:t>
            </a:r>
          </a:p>
        </p:txBody>
      </p:sp>
      <p:pic>
        <p:nvPicPr>
          <p:cNvPr id="4" name="Picture 6" descr="C:\Users\Usuario COBAEJ\Documents\Presentación - Patzcuaro Michoacan 8 de marzo 2018\20161130_120908.jpg"/>
          <p:cNvPicPr>
            <a:picLocks noChangeAspect="1" noChangeArrowheads="1"/>
          </p:cNvPicPr>
          <p:nvPr/>
        </p:nvPicPr>
        <p:blipFill>
          <a:blip r:embed="rId2" cstate="print"/>
          <a:srcRect/>
          <a:stretch>
            <a:fillRect/>
          </a:stretch>
        </p:blipFill>
        <p:spPr bwMode="auto">
          <a:xfrm>
            <a:off x="755576" y="1484784"/>
            <a:ext cx="3672408" cy="2067694"/>
          </a:xfrm>
          <a:prstGeom prst="rect">
            <a:avLst/>
          </a:prstGeom>
          <a:noFill/>
        </p:spPr>
      </p:pic>
      <p:pic>
        <p:nvPicPr>
          <p:cNvPr id="4098" name="Picture 2" descr="C:\Users\Usuario COBAEJ\Documents\Presentación - Patzcuaro Michoacan 8 de marzo 2018\20161130_112938.jpg"/>
          <p:cNvPicPr>
            <a:picLocks noGrp="1" noChangeAspect="1" noChangeArrowheads="1"/>
          </p:cNvPicPr>
          <p:nvPr>
            <p:ph idx="1"/>
          </p:nvPr>
        </p:nvPicPr>
        <p:blipFill>
          <a:blip r:embed="rId3" cstate="print"/>
          <a:srcRect/>
          <a:stretch>
            <a:fillRect/>
          </a:stretch>
        </p:blipFill>
        <p:spPr bwMode="auto">
          <a:xfrm>
            <a:off x="755576" y="4005064"/>
            <a:ext cx="3735045" cy="2091878"/>
          </a:xfrm>
          <a:prstGeom prst="rect">
            <a:avLst/>
          </a:prstGeom>
          <a:noFill/>
        </p:spPr>
      </p:pic>
      <p:pic>
        <p:nvPicPr>
          <p:cNvPr id="4099" name="Picture 3" descr="C:\Users\Usuario COBAEJ\Documents\Presentación - Patzcuaro Michoacan 8 de marzo 2018\20161130_101445.jpg"/>
          <p:cNvPicPr>
            <a:picLocks noChangeAspect="1" noChangeArrowheads="1"/>
          </p:cNvPicPr>
          <p:nvPr/>
        </p:nvPicPr>
        <p:blipFill>
          <a:blip r:embed="rId4" cstate="print"/>
          <a:srcRect/>
          <a:stretch>
            <a:fillRect/>
          </a:stretch>
        </p:blipFill>
        <p:spPr bwMode="auto">
          <a:xfrm>
            <a:off x="5076056" y="1484784"/>
            <a:ext cx="3384376" cy="2211710"/>
          </a:xfrm>
          <a:prstGeom prst="rect">
            <a:avLst/>
          </a:prstGeom>
          <a:noFill/>
        </p:spPr>
      </p:pic>
      <p:pic>
        <p:nvPicPr>
          <p:cNvPr id="4100" name="Picture 4" descr="C:\Users\Usuario COBAEJ\Documents\Presentación - Patzcuaro Michoacan 8 de marzo 2018\20161010_113605.jpg"/>
          <p:cNvPicPr>
            <a:picLocks noChangeAspect="1" noChangeArrowheads="1"/>
          </p:cNvPicPr>
          <p:nvPr/>
        </p:nvPicPr>
        <p:blipFill>
          <a:blip r:embed="rId5" cstate="print"/>
          <a:srcRect/>
          <a:stretch>
            <a:fillRect/>
          </a:stretch>
        </p:blipFill>
        <p:spPr bwMode="auto">
          <a:xfrm>
            <a:off x="5004048" y="3861048"/>
            <a:ext cx="3563888" cy="213970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vert="horz" anchor="t">
            <a:normAutofit/>
          </a:bodyPr>
          <a:lstStyle/>
          <a:p>
            <a:pPr indent="-255905"/>
            <a:r>
              <a:rPr lang="es-MX" dirty="0"/>
              <a:t>Mis agradecimientos de parte de la Comunidad </a:t>
            </a:r>
            <a:r>
              <a:rPr lang="es-MX" dirty="0" err="1"/>
              <a:t>Wixarika</a:t>
            </a:r>
            <a:r>
              <a:rPr lang="es-MX" dirty="0"/>
              <a:t> del norte de Jalisco, a los organizadores de este evento; por este labor tan importante, y que además hace tanta falta  hoy en día en nuestro País.  </a:t>
            </a:r>
            <a:endParaRPr lang="es-ES" dirty="0"/>
          </a:p>
          <a:p>
            <a:pPr indent="-255905"/>
            <a:endParaRPr lang="es-MX" dirty="0">
              <a:cs typeface="Lucida Sans Unicode"/>
            </a:endParaRPr>
          </a:p>
          <a:p>
            <a:pPr indent="-255905" algn="ctr">
              <a:buNone/>
            </a:pPr>
            <a:r>
              <a:rPr lang="es-MX" sz="1600" dirty="0"/>
              <a:t>Manuel de la Cruz Muñoz</a:t>
            </a:r>
            <a:endParaRPr lang="es-MX" sz="1600" dirty="0">
              <a:cs typeface="Lucida Sans Unicode"/>
            </a:endParaRPr>
          </a:p>
          <a:p>
            <a:pPr indent="-255905" algn="ctr">
              <a:buNone/>
            </a:pPr>
            <a:endParaRPr lang="es-MX" sz="1600" dirty="0">
              <a:cs typeface="Lucida Sans Unicode"/>
            </a:endParaRPr>
          </a:p>
          <a:p>
            <a:pPr indent="-255905" algn="ctr">
              <a:buNone/>
            </a:pPr>
            <a:r>
              <a:rPr lang="es-MX" sz="1600" dirty="0"/>
              <a:t>Profesor de la Secundaria </a:t>
            </a:r>
            <a:r>
              <a:rPr lang="es-MX" sz="1600" dirty="0" err="1"/>
              <a:t>Tatuutsi</a:t>
            </a:r>
            <a:r>
              <a:rPr lang="es-MX" sz="1600" dirty="0"/>
              <a:t> </a:t>
            </a:r>
            <a:r>
              <a:rPr lang="es-MX" sz="1600" dirty="0" err="1"/>
              <a:t>Maxakwaxi</a:t>
            </a:r>
            <a:endParaRPr lang="es-MX" sz="1600" dirty="0">
              <a:cs typeface="Lucida Sans Unicode"/>
            </a:endParaRPr>
          </a:p>
          <a:p>
            <a:pPr indent="-255905" algn="ctr">
              <a:buNone/>
            </a:pPr>
            <a:r>
              <a:rPr lang="es-MX" sz="1600" dirty="0"/>
              <a:t>Y Responsable</a:t>
            </a:r>
            <a:endParaRPr lang="es-MX" sz="1600" dirty="0">
              <a:cs typeface="Lucida Sans Unicode"/>
            </a:endParaRPr>
          </a:p>
          <a:p>
            <a:pPr indent="-255905" algn="ctr">
              <a:buNone/>
            </a:pPr>
            <a:r>
              <a:rPr lang="es-MX" sz="1600" dirty="0"/>
              <a:t>Bachillerato </a:t>
            </a:r>
            <a:r>
              <a:rPr lang="es-MX" sz="1600" dirty="0" err="1"/>
              <a:t>Intercultura</a:t>
            </a:r>
            <a:r>
              <a:rPr lang="es-MX" sz="1600" dirty="0"/>
              <a:t> </a:t>
            </a:r>
            <a:r>
              <a:rPr lang="es-MX" sz="1600" dirty="0" err="1"/>
              <a:t>EMSaD</a:t>
            </a:r>
            <a:r>
              <a:rPr lang="es-MX" sz="1600" dirty="0"/>
              <a:t> 51 San Miguel </a:t>
            </a:r>
            <a:r>
              <a:rPr lang="es-MX" sz="1600" dirty="0" err="1"/>
              <a:t>Huaixtita</a:t>
            </a:r>
            <a:endParaRPr lang="es-MX" sz="1600" dirty="0">
              <a:cs typeface="Lucida Sans Unicode"/>
            </a:endParaRPr>
          </a:p>
          <a:p>
            <a:pPr indent="-255905"/>
            <a:endParaRPr lang="es-MX" dirty="0">
              <a:cs typeface="Lucida Sans Unicode"/>
            </a:endParaRPr>
          </a:p>
        </p:txBody>
      </p:sp>
      <p:sp>
        <p:nvSpPr>
          <p:cNvPr id="3" name="2 Título"/>
          <p:cNvSpPr>
            <a:spLocks noGrp="1"/>
          </p:cNvSpPr>
          <p:nvPr>
            <p:ph type="title"/>
          </p:nvPr>
        </p:nvSpPr>
        <p:spPr/>
        <p:txBody>
          <a:bodyPr/>
          <a:lstStyle/>
          <a:p>
            <a:r>
              <a:rPr lang="es-MX" dirty="0"/>
              <a:t>AGRADECIMIENTO</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101</TotalTime>
  <Words>372</Words>
  <Application>Microsoft Office PowerPoint</Application>
  <PresentationFormat>Presentación en pantalla (4:3)</PresentationFormat>
  <Paragraphs>28</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Concurrencia</vt:lpstr>
      <vt:lpstr>EXPERIENCIA DE UNA EDUCACIÓN INTERCULTURAL E INCLUYENTE</vt:lpstr>
      <vt:lpstr> Instalaciones de la Secundaria Tatuutsi Maxakwaxi</vt:lpstr>
      <vt:lpstr>Construcción de las Instalaciones y Programas propias </vt:lpstr>
      <vt:lpstr>Programas propias de la Comunidad y Oficiales </vt:lpstr>
      <vt:lpstr>La Secundaria Tatuutsi Maxakwaxi  como ejemplo </vt:lpstr>
      <vt:lpstr>Conclusión </vt:lpstr>
      <vt:lpstr>IMAGENES</vt:lpstr>
      <vt:lpstr>IMAGENES</vt:lpstr>
      <vt:lpstr>AGRADECIMIENTO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EXPERIENCIA DE UNA EDUCACIÓN INTERCULTURAL E INCLUYENTE</dc:title>
  <dc:creator>COBAEJ</dc:creator>
  <cp:lastModifiedBy>Usuario COBAEJ</cp:lastModifiedBy>
  <cp:revision>22</cp:revision>
  <dcterms:created xsi:type="dcterms:W3CDTF">2018-03-08T04:04:20Z</dcterms:created>
  <dcterms:modified xsi:type="dcterms:W3CDTF">2018-03-22T16:07:40Z</dcterms:modified>
</cp:coreProperties>
</file>